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6"/>
  </p:handoutMasterIdLst>
  <p:sldIdLst>
    <p:sldId id="256" r:id="rId3"/>
    <p:sldId id="288" r:id="rId4"/>
    <p:sldId id="289" r:id="rId5"/>
  </p:sldIdLst>
  <p:sldSz cx="9144000" cy="6858000" type="screen4x3"/>
  <p:notesSz cx="6858000" cy="9144000"/>
  <p:custDataLst>
    <p:tags r:id="rId1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86" d="100"/>
          <a:sy n="86" d="100"/>
        </p:scale>
        <p:origin x="-84" y="-432"/>
      </p:cViewPr>
      <p:guideLst>
        <p:guide orient="horz" pos="213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5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0F9B84EA-7D68-4D60-9CB1-D50884785D1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8D4E0FC9-F1F8-4FAE-9988-3BA365CFD46F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png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标题 2049"/>
          <p:cNvSpPr>
            <a:spLocks noGrp="1"/>
          </p:cNvSpPr>
          <p:nvPr>
            <p:ph type="ctrTitle"/>
          </p:nvPr>
        </p:nvSpPr>
        <p:spPr>
          <a:xfrm>
            <a:off x="614363" y="6953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r>
              <a:rPr lang="zh-CN" altLang="en-US" sz="4400" kern="1200" baseline="0" dirty="0">
                <a:latin typeface="+mj-lt"/>
                <a:ea typeface="+mj-ea"/>
                <a:cs typeface="+mj-cs"/>
              </a:rPr>
              <a:t>项目名称</a:t>
            </a:r>
            <a:endParaRPr lang="zh-CN" altLang="en-US" sz="4400" kern="1200" baseline="0" dirty="0">
              <a:latin typeface="+mj-lt"/>
              <a:ea typeface="+mj-ea"/>
              <a:cs typeface="+mj-cs"/>
            </a:endParaRPr>
          </a:p>
        </p:txBody>
      </p:sp>
      <p:sp>
        <p:nvSpPr>
          <p:cNvPr id="3074" name="副标题 2050"/>
          <p:cNvSpPr>
            <a:spLocks noGrp="1"/>
          </p:cNvSpPr>
          <p:nvPr>
            <p:ph type="subTitle" idx="1"/>
          </p:nvPr>
        </p:nvSpPr>
        <p:spPr>
          <a:xfrm>
            <a:off x="1054100" y="2898775"/>
            <a:ext cx="7131050" cy="2492375"/>
          </a:xfrm>
        </p:spPr>
        <p:txBody>
          <a:bodyPr anchor="t" anchorCtr="0"/>
          <a:p>
            <a:pPr algn="l" defTabSz="914400">
              <a:buClrTx/>
              <a:buSzTx/>
              <a:buFontTx/>
            </a:pPr>
            <a:r>
              <a:rPr lang="zh-CN" altLang="en-US" sz="3200" kern="1200" baseline="0" dirty="0">
                <a:latin typeface="+mn-lt"/>
                <a:ea typeface="+mn-ea"/>
                <a:cs typeface="+mn-cs"/>
              </a:rPr>
              <a:t>申办方：</a:t>
            </a:r>
            <a:endParaRPr lang="zh-CN" altLang="en-US" sz="3200" kern="1200" baseline="0" dirty="0">
              <a:latin typeface="+mn-lt"/>
              <a:ea typeface="+mn-ea"/>
              <a:cs typeface="+mn-cs"/>
            </a:endParaRPr>
          </a:p>
          <a:p>
            <a:pPr algn="l" defTabSz="914400">
              <a:buClrTx/>
              <a:buSzTx/>
              <a:buFontTx/>
            </a:pPr>
            <a:r>
              <a:rPr lang="zh-CN" altLang="en-US" sz="3200" kern="1200" baseline="0" dirty="0">
                <a:latin typeface="+mn-lt"/>
                <a:ea typeface="+mn-ea"/>
                <a:cs typeface="+mn-cs"/>
              </a:rPr>
              <a:t>承担科室：</a:t>
            </a:r>
            <a:endParaRPr lang="zh-CN" altLang="en-US" sz="3200" kern="1200" baseline="0" dirty="0">
              <a:latin typeface="+mn-lt"/>
              <a:ea typeface="+mn-ea"/>
              <a:cs typeface="+mn-cs"/>
            </a:endParaRPr>
          </a:p>
          <a:p>
            <a:pPr algn="l" defTabSz="914400">
              <a:buClrTx/>
              <a:buSzTx/>
              <a:buFontTx/>
            </a:pPr>
            <a:r>
              <a:rPr lang="zh-CN" altLang="en-US" sz="3200" kern="1200" baseline="0" dirty="0">
                <a:latin typeface="+mn-lt"/>
                <a:ea typeface="+mn-ea"/>
                <a:cs typeface="+mn-cs"/>
              </a:rPr>
              <a:t>主要研究者：</a:t>
            </a:r>
            <a:endParaRPr lang="zh-CN" altLang="en-US" sz="3200" kern="1200" baseline="0" dirty="0">
              <a:latin typeface="+mn-lt"/>
              <a:ea typeface="+mn-ea"/>
              <a:cs typeface="+mn-cs"/>
            </a:endParaRPr>
          </a:p>
          <a:p>
            <a:pPr algn="l" defTabSz="914400">
              <a:buClrTx/>
              <a:buSzTx/>
              <a:buFontTx/>
            </a:pPr>
            <a:r>
              <a:rPr lang="zh-CN" altLang="en-US" sz="3200" kern="1200" baseline="0" dirty="0">
                <a:latin typeface="+mn-lt"/>
                <a:ea typeface="+mn-ea"/>
                <a:cs typeface="+mn-cs"/>
              </a:rPr>
              <a:t>汇报者：</a:t>
            </a:r>
            <a:endParaRPr lang="zh-CN" altLang="en-US" sz="3200" kern="1200" baseline="0" dirty="0">
              <a:latin typeface="+mn-lt"/>
              <a:ea typeface="+mn-ea"/>
              <a:cs typeface="+mn-cs"/>
            </a:endParaRPr>
          </a:p>
        </p:txBody>
      </p:sp>
      <p:sp>
        <p:nvSpPr>
          <p:cNvPr id="3077" name="文本框 6"/>
          <p:cNvSpPr txBox="1"/>
          <p:nvPr/>
        </p:nvSpPr>
        <p:spPr>
          <a:xfrm>
            <a:off x="631825" y="159385"/>
            <a:ext cx="4191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b="1">
                <a:latin typeface="Times New Roman" panose="02020603050405020304" charset="0"/>
                <a:ea typeface="楷体" panose="02010609060101010101" charset="-122"/>
                <a:sym typeface="宋体" panose="02010600030101010101" pitchFamily="2" charset="-122"/>
              </a:rPr>
              <a:t>黄冈市中心医院伦理委员会</a:t>
            </a:r>
            <a:endParaRPr lang="zh-CN" altLang="en-US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315" y="116840"/>
            <a:ext cx="495300" cy="49911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573145" y="2030095"/>
            <a:ext cx="19348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审查类别：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标题 1"/>
          <p:cNvSpPr>
            <a:spLocks noGrp="1"/>
          </p:cNvSpPr>
          <p:nvPr>
            <p:ph type="title"/>
          </p:nvPr>
        </p:nvSpPr>
        <p:spPr>
          <a:xfrm>
            <a:off x="457200" y="561975"/>
            <a:ext cx="8229600" cy="735013"/>
          </a:xfrm>
        </p:spPr>
        <p:txBody>
          <a:bodyPr anchor="ctr" anchorCtr="0"/>
          <a:p>
            <a:r>
              <a:rPr lang="zh-CN" altLang="en-US">
                <a:sym typeface="+mn-ea"/>
              </a:rPr>
              <a:t>研究实施情况</a:t>
            </a:r>
            <a:endParaRPr lang="zh-CN" altLang="en-US"/>
          </a:p>
        </p:txBody>
      </p:sp>
      <p:sp>
        <p:nvSpPr>
          <p:cNvPr id="10242" name="内容占位符 2"/>
          <p:cNvSpPr>
            <a:spLocks noGrp="1"/>
          </p:cNvSpPr>
          <p:nvPr>
            <p:ph idx="1"/>
          </p:nvPr>
        </p:nvSpPr>
        <p:spPr>
          <a:xfrm>
            <a:off x="457200" y="1352550"/>
            <a:ext cx="8229600" cy="4773930"/>
          </a:xfrm>
        </p:spPr>
        <p:txBody>
          <a:bodyPr anchor="t" anchorCtr="0"/>
          <a:p>
            <a:pPr marL="0" indent="0" algn="l">
              <a:lnSpc>
                <a:spcPct val="150000"/>
              </a:lnSpc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本中心受试者信息（从研究启动至今）</a:t>
            </a:r>
            <a:endParaRPr lang="zh-CN" altLang="en-US" sz="20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拟入组总例数：     </a:t>
            </a:r>
            <a:endParaRPr lang="zh-CN" altLang="en-US" sz="20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已入组例数：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完成观察例数： </a:t>
            </a:r>
            <a:r>
              <a:rPr lang="zh-CN" altLang="en-US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endParaRPr lang="zh-CN" altLang="en-US" sz="20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4.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提前退出例数/原因：  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5.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在研例数：</a:t>
            </a:r>
            <a:endParaRPr lang="zh-CN" altLang="en-US" sz="20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6.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严重不良事件例数：</a:t>
            </a:r>
            <a:r>
              <a:rPr lang="zh-CN" altLang="en-US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（适用于</a:t>
            </a:r>
            <a:r>
              <a:rPr lang="en-US" altLang="zh-CN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SAE</a:t>
            </a:r>
            <a:r>
              <a:rPr lang="zh-CN" altLang="en-US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SUSAR</a:t>
            </a:r>
            <a:r>
              <a:rPr lang="zh-CN" altLang="en-US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、年审报告）</a:t>
            </a:r>
            <a:endParaRPr lang="en-US" altLang="zh-CN" sz="20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7.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已报告本伦理委员会的重大方案违背例数：</a:t>
            </a:r>
            <a:r>
              <a:rPr lang="zh-CN" altLang="en-US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（适用于</a:t>
            </a:r>
            <a:r>
              <a:rPr lang="zh-CN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违背方案</a:t>
            </a:r>
            <a:r>
              <a:rPr lang="zh-CN" altLang="en-US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报告）</a:t>
            </a:r>
            <a:endParaRPr lang="zh-CN" altLang="en-US" sz="20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本次方案违背例数：</a:t>
            </a:r>
            <a:r>
              <a:rPr lang="zh-CN" altLang="en-US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（适用于</a:t>
            </a:r>
            <a:r>
              <a:rPr lang="zh-CN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违背方案</a:t>
            </a:r>
            <a:r>
              <a:rPr lang="zh-CN" altLang="en-US" sz="20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报告）</a:t>
            </a:r>
            <a:endParaRPr kumimoji="0" lang="zh-CN" altLang="en-US" sz="2000" b="0" i="0" u="none" strike="noStrike" kern="1200" cap="none" spc="0" normalizeH="0" baseline="0" noProof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077" name="文本框 6"/>
          <p:cNvSpPr txBox="1"/>
          <p:nvPr>
            <p:custDataLst>
              <p:tags r:id="rId1"/>
            </p:custDataLst>
          </p:nvPr>
        </p:nvSpPr>
        <p:spPr>
          <a:xfrm>
            <a:off x="631825" y="159385"/>
            <a:ext cx="4191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b="1">
                <a:latin typeface="Times New Roman" panose="02020603050405020304" charset="0"/>
                <a:ea typeface="楷体" panose="02010609060101010101" charset="-122"/>
                <a:sym typeface="宋体" panose="02010600030101010101" pitchFamily="2" charset="-122"/>
              </a:rPr>
              <a:t>黄冈市中心医院伦理委员会</a:t>
            </a:r>
            <a:endParaRPr lang="zh-CN" altLang="en-US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7315" y="116840"/>
            <a:ext cx="495300" cy="4991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标题 1"/>
          <p:cNvSpPr>
            <a:spLocks noGrp="1"/>
          </p:cNvSpPr>
          <p:nvPr>
            <p:ph type="title"/>
          </p:nvPr>
        </p:nvSpPr>
        <p:spPr>
          <a:xfrm>
            <a:off x="457200" y="561975"/>
            <a:ext cx="8229600" cy="1143000"/>
          </a:xfrm>
        </p:spPr>
        <p:txBody>
          <a:bodyPr anchor="ctr" anchorCtr="0"/>
          <a:p>
            <a:r>
              <a:rPr lang="zh-CN" altLang="en-US">
                <a:sym typeface="+mn-ea"/>
              </a:rPr>
              <a:t>年审</a:t>
            </a:r>
            <a:r>
              <a:rPr lang="en-US" altLang="zh-CN">
                <a:sym typeface="+mn-ea"/>
              </a:rPr>
              <a:t>\SAE\SUSAR\</a:t>
            </a:r>
            <a:r>
              <a:rPr lang="zh-CN" altLang="en-US">
                <a:sym typeface="+mn-ea"/>
              </a:rPr>
              <a:t>违背方案报告</a:t>
            </a:r>
            <a:endParaRPr lang="zh-CN" altLang="en-US"/>
          </a:p>
        </p:txBody>
      </p:sp>
      <p:sp>
        <p:nvSpPr>
          <p:cNvPr id="11266" name="内容占位符 2"/>
          <p:cNvSpPr>
            <a:spLocks noGrp="1"/>
          </p:cNvSpPr>
          <p:nvPr>
            <p:ph idx="1"/>
          </p:nvPr>
        </p:nvSpPr>
        <p:spPr>
          <a:xfrm>
            <a:off x="855345" y="2593975"/>
            <a:ext cx="7328535" cy="480695"/>
          </a:xfrm>
        </p:spPr>
        <p:txBody>
          <a:bodyPr anchor="t" anchorCtr="0"/>
          <a:p>
            <a:pPr marL="0" indent="0">
              <a:buNone/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根据所递交报告表的内容进行阐述即可</a:t>
            </a:r>
            <a:endParaRPr lang="zh-CN" altLang="en-US" sz="2400"/>
          </a:p>
        </p:txBody>
      </p:sp>
      <p:sp>
        <p:nvSpPr>
          <p:cNvPr id="3077" name="文本框 6"/>
          <p:cNvSpPr txBox="1"/>
          <p:nvPr>
            <p:custDataLst>
              <p:tags r:id="rId1"/>
            </p:custDataLst>
          </p:nvPr>
        </p:nvSpPr>
        <p:spPr>
          <a:xfrm>
            <a:off x="631825" y="159385"/>
            <a:ext cx="4191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b="1">
                <a:latin typeface="Times New Roman" panose="02020603050405020304" charset="0"/>
                <a:ea typeface="楷体" panose="02010609060101010101" charset="-122"/>
                <a:sym typeface="宋体" panose="02010600030101010101" pitchFamily="2" charset="-122"/>
              </a:rPr>
              <a:t>黄冈市中心医院伦理委员会</a:t>
            </a:r>
            <a:endParaRPr lang="zh-CN" altLang="en-US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7315" y="116840"/>
            <a:ext cx="495300" cy="49911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commondata" val="eyJoZGlkIjoiNGNiODNiYzZhMGNiN2U5ODVlZmUwYTMyMTI5YzFjZDg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</Words>
  <Application>WPS 演示</Application>
  <PresentationFormat>在屏幕上显示</PresentationFormat>
  <Paragraphs>32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宋体</vt:lpstr>
      <vt:lpstr>Wingdings</vt:lpstr>
      <vt:lpstr>Times New Roman</vt:lpstr>
      <vt:lpstr>楷体</vt:lpstr>
      <vt:lpstr>微软雅黑</vt:lpstr>
      <vt:lpstr>Arial Unicode MS</vt:lpstr>
      <vt:lpstr>Calibri</vt:lpstr>
      <vt:lpstr>默认设计模板</vt:lpstr>
      <vt:lpstr>项目名称</vt:lpstr>
      <vt:lpstr>研究实施情况</vt:lpstr>
      <vt:lpstr>年审\SAE\SUSAR\违背方案报告</vt:lpstr>
    </vt:vector>
  </TitlesOfParts>
  <Company>zryy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项目题目</dc:title>
  <dc:creator>Lenovo User</dc:creator>
  <cp:lastModifiedBy>翠~</cp:lastModifiedBy>
  <cp:revision>31</cp:revision>
  <dcterms:created xsi:type="dcterms:W3CDTF">2012-01-05T01:27:00Z</dcterms:created>
  <dcterms:modified xsi:type="dcterms:W3CDTF">2025-12-10T07:13:54Z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615608FB489E4179A45AF459A55513B7_12</vt:lpwstr>
  </property>
</Properties>
</file>